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Fira Sans Extra Condensed Medium"/>
      <p:regular r:id="rId32"/>
      <p:bold r:id="rId33"/>
      <p:italic r:id="rId34"/>
      <p:boldItalic r:id="rId35"/>
    </p:embeddedFont>
    <p:embeddedFont>
      <p:font typeface="Roboto Condensed"/>
      <p:regular r:id="rId36"/>
      <p:bold r:id="rId37"/>
      <p:italic r:id="rId38"/>
      <p:boldItalic r:id="rId39"/>
    </p:embeddedFont>
    <p:embeddedFont>
      <p:font typeface="Roboto Condensed Light"/>
      <p:regular r:id="rId40"/>
      <p:bold r:id="rId41"/>
      <p:italic r:id="rId42"/>
      <p:boldItalic r:id="rId43"/>
    </p:embeddedFont>
    <p:embeddedFont>
      <p:font typeface="Exo 2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281E7C-E73B-4B36-BA84-B131AE7A48D2}">
  <a:tblStyle styleId="{FF281E7C-E73B-4B36-BA84-B131AE7A48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regular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Light-italic.fntdata"/><Relationship Id="rId41" Type="http://schemas.openxmlformats.org/officeDocument/2006/relationships/font" Target="fonts/RobotoCondensedLight-bold.fntdata"/><Relationship Id="rId22" Type="http://schemas.openxmlformats.org/officeDocument/2006/relationships/slide" Target="slides/slide17.xml"/><Relationship Id="rId44" Type="http://schemas.openxmlformats.org/officeDocument/2006/relationships/font" Target="fonts/Exo2-regular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Light-boldItalic.fntdata"/><Relationship Id="rId24" Type="http://schemas.openxmlformats.org/officeDocument/2006/relationships/slide" Target="slides/slide19.xml"/><Relationship Id="rId46" Type="http://schemas.openxmlformats.org/officeDocument/2006/relationships/font" Target="fonts/Exo2-italic.fntdata"/><Relationship Id="rId23" Type="http://schemas.openxmlformats.org/officeDocument/2006/relationships/slide" Target="slides/slide18.xml"/><Relationship Id="rId45" Type="http://schemas.openxmlformats.org/officeDocument/2006/relationships/font" Target="fonts/Exo2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Exo2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0.xml"/><Relationship Id="rId37" Type="http://schemas.openxmlformats.org/officeDocument/2006/relationships/font" Target="fonts/RobotoCondensed-bold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regular.fntdata"/><Relationship Id="rId17" Type="http://schemas.openxmlformats.org/officeDocument/2006/relationships/slide" Target="slides/slide12.xml"/><Relationship Id="rId39" Type="http://schemas.openxmlformats.org/officeDocument/2006/relationships/font" Target="fonts/RobotoCondensed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baafe93df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baafe93df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baafe93df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baafe93df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baafe93df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baafe93df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baafe93df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baafe93d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baafe93df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9baafe93df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abec61172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abec61172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abec61172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abec61172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abec61172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abec61172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abec61172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abec61172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aafe93d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aafe93d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abec61172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abec61172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abec61172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abec61172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9baafe93df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9baafe93df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cb03bee5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acb03bee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baafe93df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9baafe93df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baafe93df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baafe93df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9baafe93d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9baafe93d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baafe93d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baafe93d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baafe93d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baafe93d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baafe93d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baafe93d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baafe93df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baafe93df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baafe93df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baafe93df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baafe93df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baafe93df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1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4" name="Google Shape;54;p1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" name="Google Shape;55;p13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6" name="Google Shape;56;p1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3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3" type="subTitle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0" name="Google Shape;90;p20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2" name="Google Shape;92;p20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4" name="Google Shape;94;p20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1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1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21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21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1" name="Google Shape;111;p2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2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5" name="Google Shape;115;p2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7" name="Google Shape;117;p2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7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7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4" name="Google Shape;34;p9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10"/>
          <p:cNvSpPr txBox="1"/>
          <p:nvPr>
            <p:ph idx="1" type="subTitle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b="1" sz="28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jTeFAVjRiL16A4Qm5B3PUlYiRcdSa1nhVXyKEVszHbQ/copy" TargetMode="External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1.xml"/><Relationship Id="rId4" Type="http://schemas.openxmlformats.org/officeDocument/2006/relationships/slide" Target="/ppt/slides/slide3.xml"/><Relationship Id="rId5" Type="http://schemas.openxmlformats.org/officeDocument/2006/relationships/slide" Target="/ppt/slides/slide7.xml"/><Relationship Id="rId6" Type="http://schemas.openxmlformats.org/officeDocument/2006/relationships/slide" Target="/ppt/slides/slide13.xml"/><Relationship Id="rId7" Type="http://schemas.openxmlformats.org/officeDocument/2006/relationships/slide" Target="/ppt/slides/slide2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ASL Classification</a:t>
            </a:r>
            <a:endParaRPr/>
          </a:p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>
            <a:off x="3862831" y="3175997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CS-UY 4563 Final Project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Nikita Pola &amp; Paule Kairyte   </a:t>
            </a:r>
            <a:endParaRPr/>
          </a:p>
        </p:txBody>
      </p:sp>
      <p:cxnSp>
        <p:nvCxnSpPr>
          <p:cNvPr id="145" name="Google Shape;145;p29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282" name="Google Shape;282;p38"/>
          <p:cNvSpPr txBox="1"/>
          <p:nvPr/>
        </p:nvSpPr>
        <p:spPr>
          <a:xfrm>
            <a:off x="5403775" y="2130875"/>
            <a:ext cx="2799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Achieve high accuracy classification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models!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3" name="Google Shape;283;p38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Accuracy</a:t>
            </a:r>
            <a:endParaRPr b="1" sz="2000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84" name="Google Shape;284;p38"/>
          <p:cNvCxnSpPr/>
          <p:nvPr/>
        </p:nvCxnSpPr>
        <p:spPr>
          <a:xfrm>
            <a:off x="3712197" y="2130875"/>
            <a:ext cx="2093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8"/>
          <p:cNvCxnSpPr/>
          <p:nvPr/>
        </p:nvCxnSpPr>
        <p:spPr>
          <a:xfrm>
            <a:off x="3712197" y="2130875"/>
            <a:ext cx="2093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8"/>
          <p:cNvSpPr/>
          <p:nvPr/>
        </p:nvSpPr>
        <p:spPr>
          <a:xfrm>
            <a:off x="720000" y="1259450"/>
            <a:ext cx="4455600" cy="3002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8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4266" r="5538" t="16254"/>
          <a:stretch/>
        </p:blipFill>
        <p:spPr>
          <a:xfrm>
            <a:off x="879900" y="1875875"/>
            <a:ext cx="4028525" cy="24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>
            <a:off x="1239875" y="1390475"/>
            <a:ext cx="74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 Data</a:t>
            </a:r>
            <a:endParaRPr sz="9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2059450" y="1402335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Testing </a:t>
            </a:r>
            <a:endParaRPr sz="9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</a:t>
            </a:r>
            <a:endParaRPr sz="9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3005888" y="1402331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Training</a:t>
            </a:r>
            <a:endParaRPr sz="9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Loss</a:t>
            </a:r>
            <a:endParaRPr sz="9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3845525" y="1402335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Testing </a:t>
            </a:r>
            <a:endParaRPr sz="9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Loss</a:t>
            </a:r>
            <a:endParaRPr sz="9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1120550" y="1460525"/>
            <a:ext cx="174300" cy="174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1893271" y="1460526"/>
            <a:ext cx="174300" cy="174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2830091" y="1460525"/>
            <a:ext cx="174300" cy="174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3666628" y="1460526"/>
            <a:ext cx="174300" cy="174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 txBox="1"/>
          <p:nvPr/>
        </p:nvSpPr>
        <p:spPr>
          <a:xfrm>
            <a:off x="920925" y="2090225"/>
            <a:ext cx="19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792800" y="2014775"/>
            <a:ext cx="370500" cy="232200"/>
          </a:xfrm>
          <a:prstGeom prst="rect">
            <a:avLst/>
          </a:prstGeom>
          <a:solidFill>
            <a:srgbClr val="A6CBC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SVM</a:t>
            </a:r>
            <a:endParaRPr b="1" sz="600">
              <a:solidFill>
                <a:schemeClr val="dk1"/>
              </a:solidFill>
            </a:endParaRPr>
          </a:p>
        </p:txBody>
      </p:sp>
      <p:sp>
        <p:nvSpPr>
          <p:cNvPr id="298" name="Google Shape;298;p38"/>
          <p:cNvSpPr/>
          <p:nvPr/>
        </p:nvSpPr>
        <p:spPr>
          <a:xfrm>
            <a:off x="720000" y="2695650"/>
            <a:ext cx="519900" cy="232200"/>
          </a:xfrm>
          <a:prstGeom prst="rect">
            <a:avLst/>
          </a:prstGeom>
          <a:solidFill>
            <a:srgbClr val="A6CBC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Logistic</a:t>
            </a:r>
            <a:endParaRPr b="1" sz="600">
              <a:solidFill>
                <a:schemeClr val="dk1"/>
              </a:solidFill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792800" y="3329675"/>
            <a:ext cx="370500" cy="232200"/>
          </a:xfrm>
          <a:prstGeom prst="rect">
            <a:avLst/>
          </a:prstGeom>
          <a:solidFill>
            <a:srgbClr val="A6CBC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</a:rPr>
              <a:t>CNN</a:t>
            </a:r>
            <a:endParaRPr b="1"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305" name="Google Shape;305;p39"/>
          <p:cNvSpPr txBox="1"/>
          <p:nvPr>
            <p:ph idx="1" type="subTitle"/>
          </p:nvPr>
        </p:nvSpPr>
        <p:spPr>
          <a:xfrm>
            <a:off x="5883746" y="2536500"/>
            <a:ext cx="19473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the data</a:t>
            </a:r>
            <a:endParaRPr/>
          </a:p>
        </p:txBody>
      </p:sp>
      <p:sp>
        <p:nvSpPr>
          <p:cNvPr id="306" name="Google Shape;306;p39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07" name="Google Shape;307;p39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8" name="Google Shape;308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09" name="Google Shape;309;p39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39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</a:t>
            </a:r>
            <a:endParaRPr/>
          </a:p>
        </p:txBody>
      </p:sp>
      <p:sp>
        <p:nvSpPr>
          <p:cNvPr id="320" name="Google Shape;320;p40"/>
          <p:cNvSpPr txBox="1"/>
          <p:nvPr>
            <p:ph idx="2" type="ctrTitle"/>
          </p:nvPr>
        </p:nvSpPr>
        <p:spPr>
          <a:xfrm>
            <a:off x="2064678" y="1730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2216328" y="20245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322" name="Google Shape;322;p40"/>
          <p:cNvSpPr txBox="1"/>
          <p:nvPr>
            <p:ph idx="3" type="ctrTitle"/>
          </p:nvPr>
        </p:nvSpPr>
        <p:spPr>
          <a:xfrm>
            <a:off x="3677626" y="1730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Features</a:t>
            </a:r>
            <a:endParaRPr/>
          </a:p>
        </p:txBody>
      </p:sp>
      <p:sp>
        <p:nvSpPr>
          <p:cNvPr id="323" name="Google Shape;323;p40"/>
          <p:cNvSpPr txBox="1"/>
          <p:nvPr>
            <p:ph idx="4" type="subTitle"/>
          </p:nvPr>
        </p:nvSpPr>
        <p:spPr>
          <a:xfrm>
            <a:off x="3829276" y="20245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 values between 0 and 255</a:t>
            </a:r>
            <a:endParaRPr/>
          </a:p>
        </p:txBody>
      </p:sp>
      <p:sp>
        <p:nvSpPr>
          <p:cNvPr id="324" name="Google Shape;324;p40"/>
          <p:cNvSpPr txBox="1"/>
          <p:nvPr>
            <p:ph idx="5" type="ctrTitle"/>
          </p:nvPr>
        </p:nvSpPr>
        <p:spPr>
          <a:xfrm>
            <a:off x="502250" y="1730307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325" name="Google Shape;325;p40"/>
          <p:cNvSpPr txBox="1"/>
          <p:nvPr>
            <p:ph idx="6" type="subTitle"/>
          </p:nvPr>
        </p:nvSpPr>
        <p:spPr>
          <a:xfrm>
            <a:off x="653900" y="20165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CSV file with labels and pixel features</a:t>
            </a:r>
            <a:endParaRPr/>
          </a:p>
        </p:txBody>
      </p:sp>
      <p:sp>
        <p:nvSpPr>
          <p:cNvPr id="326" name="Google Shape;326;p40"/>
          <p:cNvSpPr txBox="1"/>
          <p:nvPr>
            <p:ph idx="7" type="ctrTitle"/>
          </p:nvPr>
        </p:nvSpPr>
        <p:spPr>
          <a:xfrm>
            <a:off x="55359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Reshaping the labels</a:t>
            </a:r>
            <a:endParaRPr/>
          </a:p>
        </p:txBody>
      </p:sp>
      <p:sp>
        <p:nvSpPr>
          <p:cNvPr id="327" name="Google Shape;327;p40"/>
          <p:cNvSpPr txBox="1"/>
          <p:nvPr>
            <p:ph idx="8" type="subTitle"/>
          </p:nvPr>
        </p:nvSpPr>
        <p:spPr>
          <a:xfrm>
            <a:off x="56875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each pixel feature to be between 0 and 1</a:t>
            </a:r>
            <a:endParaRPr/>
          </a:p>
        </p:txBody>
      </p:sp>
      <p:sp>
        <p:nvSpPr>
          <p:cNvPr id="328" name="Google Shape;328;p40"/>
          <p:cNvSpPr txBox="1"/>
          <p:nvPr>
            <p:ph idx="9" type="ctrTitle"/>
          </p:nvPr>
        </p:nvSpPr>
        <p:spPr>
          <a:xfrm>
            <a:off x="71723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pixel features</a:t>
            </a:r>
            <a:endParaRPr/>
          </a:p>
        </p:txBody>
      </p:sp>
      <p:sp>
        <p:nvSpPr>
          <p:cNvPr id="329" name="Google Shape;329;p40"/>
          <p:cNvSpPr txBox="1"/>
          <p:nvPr>
            <p:ph idx="13" type="subTitle"/>
          </p:nvPr>
        </p:nvSpPr>
        <p:spPr>
          <a:xfrm>
            <a:off x="73290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</a:rPr>
              <a:t>Scaled each pixel feature to be between 0 and 1</a:t>
            </a:r>
            <a:endParaRPr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 txBox="1"/>
          <p:nvPr>
            <p:ph idx="14" type="ctrTitle"/>
          </p:nvPr>
        </p:nvSpPr>
        <p:spPr>
          <a:xfrm>
            <a:off x="3626721" y="3385325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Separating Data</a:t>
            </a:r>
            <a:endParaRPr/>
          </a:p>
        </p:txBody>
      </p:sp>
      <p:sp>
        <p:nvSpPr>
          <p:cNvPr id="331" name="Google Shape;331;p40"/>
          <p:cNvSpPr txBox="1"/>
          <p:nvPr>
            <p:ph idx="15" type="subTitle"/>
          </p:nvPr>
        </p:nvSpPr>
        <p:spPr>
          <a:xfrm>
            <a:off x="3693525" y="38953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Separating the labels from the pixel features</a:t>
            </a:r>
            <a:endParaRPr/>
          </a:p>
        </p:txBody>
      </p:sp>
      <p:cxnSp>
        <p:nvCxnSpPr>
          <p:cNvPr id="332" name="Google Shape;332;p40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0"/>
          <p:cNvCxnSpPr/>
          <p:nvPr/>
        </p:nvCxnSpPr>
        <p:spPr>
          <a:xfrm rot="10800000">
            <a:off x="3581450" y="3461525"/>
            <a:ext cx="529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4" name="Google Shape;334;p40"/>
          <p:cNvGrpSpPr/>
          <p:nvPr/>
        </p:nvGrpSpPr>
        <p:grpSpPr>
          <a:xfrm>
            <a:off x="2828333" y="1307814"/>
            <a:ext cx="278692" cy="331130"/>
            <a:chOff x="-48233050" y="3569725"/>
            <a:chExt cx="252050" cy="299475"/>
          </a:xfrm>
        </p:grpSpPr>
        <p:sp>
          <p:nvSpPr>
            <p:cNvPr id="335" name="Google Shape;335;p40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40"/>
          <p:cNvGrpSpPr/>
          <p:nvPr/>
        </p:nvGrpSpPr>
        <p:grpSpPr>
          <a:xfrm>
            <a:off x="1189260" y="1308215"/>
            <a:ext cx="330936" cy="330743"/>
            <a:chOff x="-49764975" y="3183375"/>
            <a:chExt cx="299300" cy="299125"/>
          </a:xfrm>
        </p:grpSpPr>
        <p:sp>
          <p:nvSpPr>
            <p:cNvPr id="339" name="Google Shape;339;p40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40"/>
          <p:cNvGrpSpPr/>
          <p:nvPr/>
        </p:nvGrpSpPr>
        <p:grpSpPr>
          <a:xfrm>
            <a:off x="4414286" y="1311087"/>
            <a:ext cx="332677" cy="330964"/>
            <a:chOff x="-47155575" y="3200500"/>
            <a:chExt cx="300875" cy="299325"/>
          </a:xfrm>
        </p:grpSpPr>
        <p:sp>
          <p:nvSpPr>
            <p:cNvPr id="349" name="Google Shape;349;p40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40"/>
          <p:cNvGrpSpPr/>
          <p:nvPr/>
        </p:nvGrpSpPr>
        <p:grpSpPr>
          <a:xfrm>
            <a:off x="4431899" y="3043763"/>
            <a:ext cx="330936" cy="330107"/>
            <a:chOff x="-47154000" y="3939275"/>
            <a:chExt cx="299300" cy="298550"/>
          </a:xfrm>
        </p:grpSpPr>
        <p:sp>
          <p:nvSpPr>
            <p:cNvPr id="356" name="Google Shape;356;p40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40"/>
          <p:cNvGrpSpPr/>
          <p:nvPr/>
        </p:nvGrpSpPr>
        <p:grpSpPr>
          <a:xfrm>
            <a:off x="7701924" y="3056473"/>
            <a:ext cx="336507" cy="336507"/>
            <a:chOff x="3271200" y="1435075"/>
            <a:chExt cx="481825" cy="481825"/>
          </a:xfrm>
        </p:grpSpPr>
        <p:sp>
          <p:nvSpPr>
            <p:cNvPr id="361" name="Google Shape;361;p40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3" name="Google Shape;363;p40"/>
          <p:cNvGrpSpPr/>
          <p:nvPr/>
        </p:nvGrpSpPr>
        <p:grpSpPr>
          <a:xfrm>
            <a:off x="6064921" y="3041415"/>
            <a:ext cx="334924" cy="334820"/>
            <a:chOff x="5642475" y="1435075"/>
            <a:chExt cx="481975" cy="481825"/>
          </a:xfrm>
        </p:grpSpPr>
        <p:sp>
          <p:nvSpPr>
            <p:cNvPr id="364" name="Google Shape;364;p40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1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Modeling!</a:t>
            </a:r>
            <a:endParaRPr/>
          </a:p>
        </p:txBody>
      </p:sp>
      <p:sp>
        <p:nvSpPr>
          <p:cNvPr id="373" name="Google Shape;373;p41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4" name="Google Shape;374;p41"/>
          <p:cNvSpPr txBox="1"/>
          <p:nvPr>
            <p:ph idx="1" type="subTitle"/>
          </p:nvPr>
        </p:nvSpPr>
        <p:spPr>
          <a:xfrm>
            <a:off x="9514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SVM, Logistic, and CNN Models</a:t>
            </a:r>
            <a:endParaRPr/>
          </a:p>
        </p:txBody>
      </p:sp>
      <p:cxnSp>
        <p:nvCxnSpPr>
          <p:cNvPr id="375" name="Google Shape;375;p4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6" name="Google Shape;376;p4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77" name="Google Shape;377;p41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/>
          <p:nvPr/>
        </p:nvSpPr>
        <p:spPr>
          <a:xfrm flipH="1" rot="-5400000">
            <a:off x="5399608" y="1821475"/>
            <a:ext cx="1975500" cy="2628900"/>
          </a:xfrm>
          <a:prstGeom prst="snip1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2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p42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4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91" name="Google Shape;391;p42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Transforming Features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Squared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Cubed 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No transformation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42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Regularization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Lasso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Ridge 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Elastic-Net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225" y="448450"/>
            <a:ext cx="3342650" cy="23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300" y="2762600"/>
            <a:ext cx="3070500" cy="20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875" y="1574813"/>
            <a:ext cx="2881200" cy="19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3"/>
          <p:cNvSpPr txBox="1"/>
          <p:nvPr/>
        </p:nvSpPr>
        <p:spPr>
          <a:xfrm>
            <a:off x="192275" y="2218325"/>
            <a:ext cx="1994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Lasso Regularization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(similar was done for ridge, elastic-net)</a:t>
            </a:r>
            <a:endParaRPr i="1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/>
        </p:nvSpPr>
        <p:spPr>
          <a:xfrm>
            <a:off x="488525" y="1289150"/>
            <a:ext cx="269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Cubed feature transformations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Ridge regularization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C-value of 0.1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640675" y="288625"/>
            <a:ext cx="303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OPTIMAL PARAMETERS! 😊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7" name="Google Shape;4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75" y="152400"/>
            <a:ext cx="457200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640675" y="3275250"/>
            <a:ext cx="1321200" cy="400200"/>
          </a:xfrm>
          <a:prstGeom prst="rect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Accuracy: 71% 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/>
          <p:nvPr/>
        </p:nvSpPr>
        <p:spPr>
          <a:xfrm flipH="1" rot="-5400000">
            <a:off x="5399608" y="1821475"/>
            <a:ext cx="1975500" cy="2628900"/>
          </a:xfrm>
          <a:prstGeom prst="snip1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45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45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" name="Google Shape;416;p45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418" name="Google Shape;418;p45"/>
          <p:cNvSpPr txBox="1"/>
          <p:nvPr>
            <p:ph idx="1" type="subTitle"/>
          </p:nvPr>
        </p:nvSpPr>
        <p:spPr>
          <a:xfrm>
            <a:off x="1741950" y="1650025"/>
            <a:ext cx="21573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Testing Parameters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Kernel 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C values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4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Additionally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K-Cross Fold Validation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Polynomial Degree 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Regularization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SVM Testing</a:t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1508225" y="1359425"/>
            <a:ext cx="4210200" cy="27783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6" name="Google Shape;426;p46"/>
          <p:cNvGraphicFramePr/>
          <p:nvPr/>
        </p:nvGraphicFramePr>
        <p:xfrm>
          <a:off x="1618875" y="13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{FF281E7C-E73B-4B36-BA84-B131AE7A48D2}</a:tableStyleId>
              </a:tblPr>
              <a:tblGrid>
                <a:gridCol w="1181250"/>
                <a:gridCol w="1181250"/>
                <a:gridCol w="1181250"/>
              </a:tblGrid>
              <a:tr h="6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Kernel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Testing Accuracy (%)</a:t>
                      </a:r>
                      <a:endParaRPr b="1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Linear</a:t>
                      </a:r>
                      <a:endParaRPr b="1" sz="120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1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78%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Poly</a:t>
                      </a:r>
                      <a:endParaRPr b="1" sz="120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Degree=3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78%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RBF</a:t>
                      </a:r>
                      <a:endParaRPr b="1" sz="1200">
                        <a:solidFill>
                          <a:srgbClr val="FFFFFF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.1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84%</a:t>
                      </a:r>
                      <a:endParaRPr sz="1200">
                        <a:solidFill>
                          <a:srgbClr val="FFFFFF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27" name="Google Shape;427;p46"/>
          <p:cNvCxnSpPr/>
          <p:nvPr/>
        </p:nvCxnSpPr>
        <p:spPr>
          <a:xfrm rot="10800000">
            <a:off x="-6750" y="2740825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6"/>
          <p:cNvCxnSpPr/>
          <p:nvPr/>
        </p:nvCxnSpPr>
        <p:spPr>
          <a:xfrm rot="10800000">
            <a:off x="-6750" y="3439275"/>
            <a:ext cx="2062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6"/>
          <p:cNvCxnSpPr>
            <a:endCxn id="425" idx="0"/>
          </p:cNvCxnSpPr>
          <p:nvPr/>
        </p:nvCxnSpPr>
        <p:spPr>
          <a:xfrm>
            <a:off x="644825" y="2740775"/>
            <a:ext cx="5073600" cy="7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6"/>
          <p:cNvCxnSpPr/>
          <p:nvPr/>
        </p:nvCxnSpPr>
        <p:spPr>
          <a:xfrm>
            <a:off x="1508225" y="3439275"/>
            <a:ext cx="5049600" cy="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/>
          <p:nvPr/>
        </p:nvSpPr>
        <p:spPr>
          <a:xfrm>
            <a:off x="488525" y="1289150"/>
            <a:ext cx="269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RBF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C-value of 0.1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6" name="Google Shape;436;p47"/>
          <p:cNvSpPr txBox="1"/>
          <p:nvPr/>
        </p:nvSpPr>
        <p:spPr>
          <a:xfrm>
            <a:off x="640675" y="288625"/>
            <a:ext cx="303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OPTIMAL PARAMETERS! 😊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7" name="Google Shape;437;p47"/>
          <p:cNvPicPr preferRelativeResize="0"/>
          <p:nvPr/>
        </p:nvPicPr>
        <p:blipFill rotWithShape="1">
          <a:blip r:embed="rId3">
            <a:alphaModFix/>
          </a:blip>
          <a:srcRect b="0" l="0" r="1341" t="8792"/>
          <a:stretch/>
        </p:blipFill>
        <p:spPr>
          <a:xfrm>
            <a:off x="3827875" y="560250"/>
            <a:ext cx="4510750" cy="42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/>
          <p:nvPr/>
        </p:nvSpPr>
        <p:spPr>
          <a:xfrm>
            <a:off x="640675" y="3275250"/>
            <a:ext cx="1321200" cy="400200"/>
          </a:xfrm>
          <a:prstGeom prst="rect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Accuracy: 78% 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>
            <a:hlinkClick action="ppaction://hlinksldjump" r:id="rId3"/>
          </p:cNvPr>
          <p:cNvSpPr txBox="1"/>
          <p:nvPr>
            <p:ph idx="5" type="title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" name="Google Shape;152;p30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" name="Google Shape;153;p30"/>
          <p:cNvSpPr txBox="1"/>
          <p:nvPr>
            <p:ph idx="1" type="subTitle"/>
          </p:nvPr>
        </p:nvSpPr>
        <p:spPr>
          <a:xfrm>
            <a:off x="938671" y="64558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chose our project &amp; background</a:t>
            </a:r>
            <a:endParaRPr/>
          </a:p>
        </p:txBody>
      </p:sp>
      <p:sp>
        <p:nvSpPr>
          <p:cNvPr id="154" name="Google Shape;154;p30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5" name="Google Shape;155;p30">
            <a:hlinkClick action="ppaction://hlinksldjump" r:id="rId5"/>
          </p:cNvPr>
          <p:cNvSpPr txBox="1"/>
          <p:nvPr>
            <p:ph idx="4" type="title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6" name="Google Shape;156;p30">
            <a:hlinkClick action="ppaction://hlinksldjump" r:id="rId6"/>
          </p:cNvPr>
          <p:cNvSpPr txBox="1"/>
          <p:nvPr>
            <p:ph idx="6" type="title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7" name="Google Shape;157;p30">
            <a:hlinkClick action="ppaction://hlinksldjump" r:id="rId7"/>
          </p:cNvPr>
          <p:cNvSpPr txBox="1"/>
          <p:nvPr>
            <p:ph idx="7" type="title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8" name="Google Shape;158;p30">
            <a:hlinkClick/>
          </p:cNvPr>
          <p:cNvSpPr txBox="1"/>
          <p:nvPr>
            <p:ph idx="8" type="title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9" name="Google Shape;159;p30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</a:t>
            </a:r>
            <a:endParaRPr/>
          </a:p>
        </p:txBody>
      </p:sp>
      <p:sp>
        <p:nvSpPr>
          <p:cNvPr id="160" name="Google Shape;160;p30"/>
          <p:cNvSpPr txBox="1"/>
          <p:nvPr>
            <p:ph idx="13" type="subTitle"/>
          </p:nvPr>
        </p:nvSpPr>
        <p:spPr>
          <a:xfrm>
            <a:off x="690446" y="1579661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process &amp; modeling done </a:t>
            </a:r>
            <a:endParaRPr/>
          </a:p>
        </p:txBody>
      </p:sp>
      <p:sp>
        <p:nvSpPr>
          <p:cNvPr id="161" name="Google Shape;161;p30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162" name="Google Shape;162;p30"/>
          <p:cNvSpPr txBox="1"/>
          <p:nvPr>
            <p:ph idx="15" type="subTitle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the data </a:t>
            </a:r>
            <a:endParaRPr/>
          </a:p>
        </p:txBody>
      </p:sp>
      <p:sp>
        <p:nvSpPr>
          <p:cNvPr id="163" name="Google Shape;163;p30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64" name="Google Shape;164;p30"/>
          <p:cNvSpPr txBox="1"/>
          <p:nvPr>
            <p:ph idx="17" type="subTitle"/>
          </p:nvPr>
        </p:nvSpPr>
        <p:spPr>
          <a:xfrm>
            <a:off x="6811558" y="218698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Discussing the three models tested</a:t>
            </a:r>
            <a:endParaRPr/>
          </a:p>
        </p:txBody>
      </p:sp>
      <p:sp>
        <p:nvSpPr>
          <p:cNvPr id="165" name="Google Shape;165;p30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6" name="Google Shape;166;p30"/>
          <p:cNvSpPr txBox="1"/>
          <p:nvPr>
            <p:ph idx="19" type="subTitle"/>
          </p:nvPr>
        </p:nvSpPr>
        <p:spPr>
          <a:xfrm>
            <a:off x="6811558" y="3210901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Discussing observations and final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68" name="Google Shape;168;p30"/>
          <p:cNvSpPr txBox="1"/>
          <p:nvPr>
            <p:ph idx="21" type="subTitle"/>
          </p:nvPr>
        </p:nvSpPr>
        <p:spPr>
          <a:xfrm>
            <a:off x="6811558" y="422315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 &amp; thank you for listening!</a:t>
            </a:r>
            <a:endParaRPr/>
          </a:p>
        </p:txBody>
      </p:sp>
      <p:cxnSp>
        <p:nvCxnSpPr>
          <p:cNvPr id="169" name="Google Shape;169;p30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/>
          <p:nvPr/>
        </p:nvSpPr>
        <p:spPr>
          <a:xfrm flipH="1" rot="-5400000">
            <a:off x="5399608" y="1821475"/>
            <a:ext cx="1975500" cy="2628900"/>
          </a:xfrm>
          <a:prstGeom prst="snip1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" name="Google Shape;444;p48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8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fmla="val 1666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48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4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448" name="Google Shape;448;p48"/>
          <p:cNvSpPr txBox="1"/>
          <p:nvPr>
            <p:ph idx="1" type="subTitle"/>
          </p:nvPr>
        </p:nvSpPr>
        <p:spPr>
          <a:xfrm>
            <a:off x="1741950" y="1650025"/>
            <a:ext cx="2157300" cy="7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Testing Parameters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Number of Layers 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Regularization Term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48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Additionally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Leaky Relu 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Tanh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Linear</a:t>
            </a:r>
            <a:endParaRPr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>
                <a:solidFill>
                  <a:schemeClr val="lt1"/>
                </a:solidFill>
              </a:rPr>
              <a:t>RELU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/>
        </p:nvSpPr>
        <p:spPr>
          <a:xfrm>
            <a:off x="488525" y="1289150"/>
            <a:ext cx="269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layer model, 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AutoNum type="arabicPeriod"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L2 Regularization 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640675" y="288625"/>
            <a:ext cx="303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OPTIMAL PARAMETERS! 😊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6" name="Google Shape;456;p49"/>
          <p:cNvSpPr txBox="1"/>
          <p:nvPr/>
        </p:nvSpPr>
        <p:spPr>
          <a:xfrm>
            <a:off x="640675" y="3275250"/>
            <a:ext cx="1427100" cy="400200"/>
          </a:xfrm>
          <a:prstGeom prst="rect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Accuracy: 99.0% 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57" name="Google Shape;4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875" y="152400"/>
            <a:ext cx="4769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64" name="Google Shape;464;p50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65" name="Google Shape;465;p50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Discussing Observations &amp; Findings </a:t>
            </a:r>
            <a:endParaRPr/>
          </a:p>
        </p:txBody>
      </p:sp>
      <p:cxnSp>
        <p:nvCxnSpPr>
          <p:cNvPr id="466" name="Google Shape;466;p50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7" name="Google Shape;467;p50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68" name="Google Shape;468;p50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0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0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0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 txBox="1"/>
          <p:nvPr>
            <p:ph type="ctrTitle"/>
          </p:nvPr>
        </p:nvSpPr>
        <p:spPr>
          <a:xfrm flipH="1">
            <a:off x="677729" y="17823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478" name="Google Shape;478;p51"/>
          <p:cNvSpPr txBox="1"/>
          <p:nvPr>
            <p:ph idx="1" type="subTitle"/>
          </p:nvPr>
        </p:nvSpPr>
        <p:spPr>
          <a:xfrm>
            <a:off x="506029" y="198302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Overfitting &amp; underfitting were extremely important to attend to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Tuning parameters and testing various functions / libraries is key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Factors like dataset size, etc. can lead to inherent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impact on </a:t>
            </a:r>
            <a:r>
              <a:rPr lang="en"/>
              <a:t>p</a:t>
            </a:r>
            <a:r>
              <a:rPr lang="en"/>
              <a:t>erformance </a:t>
            </a:r>
            <a:endParaRPr/>
          </a:p>
        </p:txBody>
      </p:sp>
      <p:pic>
        <p:nvPicPr>
          <p:cNvPr id="479" name="Google Shape;4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354" y="1311205"/>
            <a:ext cx="4108270" cy="264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52"/>
          <p:cNvGrpSpPr/>
          <p:nvPr/>
        </p:nvGrpSpPr>
        <p:grpSpPr>
          <a:xfrm>
            <a:off x="1736124" y="863834"/>
            <a:ext cx="5980376" cy="3131446"/>
            <a:chOff x="2654821" y="2311071"/>
            <a:chExt cx="2279715" cy="1262120"/>
          </a:xfrm>
        </p:grpSpPr>
        <p:grpSp>
          <p:nvGrpSpPr>
            <p:cNvPr id="485" name="Google Shape;485;p52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486" name="Google Shape;486;p52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487" name="Google Shape;487;p52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8" name="Google Shape;488;p52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489" name="Google Shape;489;p52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490" name="Google Shape;490;p52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491" name="Google Shape;491;p52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492" name="Google Shape;492;p52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52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52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52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496" name="Google Shape;496;p52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7" name="Google Shape;497;p52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498" name="Google Shape;498;p52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499" name="Google Shape;499;p52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0" name="Google Shape;500;p52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501" name="Google Shape;501;p52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02" name="Google Shape;502;p52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52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52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52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52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52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508" name="Google Shape;508;p52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52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510" name="Google Shape;510;p52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511" name="Google Shape;511;p52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52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13" name="Google Shape;513;p52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514" name="Google Shape;514;p52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515" name="Google Shape;515;p52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52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517" name="Google Shape;517;p52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518" name="Google Shape;518;p52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19" name="Google Shape;519;p52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" name="Google Shape;520;p52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521" name="Google Shape;521;p52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522" name="Google Shape;522;p52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523" name="Google Shape;523;p52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52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5" name="Google Shape;525;p52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526" name="Google Shape;526;p52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27" name="Google Shape;527;p52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528" name="Google Shape;528;p52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529" name="Google Shape;529;p52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30" name="Google Shape;530;p52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" name="Google Shape;531;p52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532" name="Google Shape;532;p52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33" name="Google Shape;533;p52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4" name="Google Shape;534;p52"/>
            <p:cNvSpPr/>
            <p:nvPr/>
          </p:nvSpPr>
          <p:spPr>
            <a:xfrm>
              <a:off x="3292646" y="3020419"/>
              <a:ext cx="18695" cy="5482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3260258" y="3010662"/>
              <a:ext cx="26423" cy="16661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3408744" y="2329870"/>
              <a:ext cx="289769" cy="35433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537" name="Google Shape;537;p52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538" name="Google Shape;538;p52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52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52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52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52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52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52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52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52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52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52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52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52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52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52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52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554" name="Google Shape;554;p52"/>
            <p:cNvSpPr/>
            <p:nvPr/>
          </p:nvSpPr>
          <p:spPr>
            <a:xfrm>
              <a:off x="3216902" y="3020658"/>
              <a:ext cx="15456" cy="5959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3243063" y="3010423"/>
              <a:ext cx="19695" cy="13340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3173297" y="2986859"/>
              <a:ext cx="73267" cy="24997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3371128" y="3527019"/>
              <a:ext cx="18695" cy="10247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3183264" y="3080853"/>
              <a:ext cx="38140" cy="16672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3163092" y="3070629"/>
              <a:ext cx="23172" cy="20709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3150875" y="3043494"/>
              <a:ext cx="32150" cy="30467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3140409" y="3037308"/>
              <a:ext cx="43617" cy="20948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3134431" y="3048737"/>
              <a:ext cx="17206" cy="9519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3142159" y="3021841"/>
              <a:ext cx="7978" cy="16672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3120487" y="3025651"/>
              <a:ext cx="28411" cy="28568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2965761" y="2909287"/>
              <a:ext cx="196343" cy="138983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3378594" y="3107749"/>
              <a:ext cx="19445" cy="26657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3354434" y="3105122"/>
              <a:ext cx="27661" cy="28807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3331012" y="3088711"/>
              <a:ext cx="34639" cy="49743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3250041" y="3063487"/>
              <a:ext cx="91450" cy="78538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3209425" y="3061815"/>
              <a:ext cx="82733" cy="112565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3195231" y="3136533"/>
              <a:ext cx="40867" cy="42852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3192980" y="3146290"/>
              <a:ext cx="88711" cy="124938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3275452" y="3211250"/>
              <a:ext cx="85722" cy="9138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3327273" y="3275982"/>
              <a:ext cx="58811" cy="59262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3363150" y="3352838"/>
              <a:ext cx="34889" cy="37848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6" name="Google Shape;576;p52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577" name="Google Shape;577;p52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52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9" name="Google Shape;579;p52"/>
            <p:cNvSpPr/>
            <p:nvPr/>
          </p:nvSpPr>
          <p:spPr>
            <a:xfrm>
              <a:off x="4563295" y="2964728"/>
              <a:ext cx="12467" cy="27863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0" name="Google Shape;580;p52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581" name="Google Shape;581;p52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52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52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52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5" name="Google Shape;585;p52"/>
            <p:cNvSpPr/>
            <p:nvPr/>
          </p:nvSpPr>
          <p:spPr>
            <a:xfrm>
              <a:off x="4614379" y="2777935"/>
              <a:ext cx="83472" cy="139700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4580490" y="2850992"/>
              <a:ext cx="28661" cy="38087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4566534" y="2807208"/>
              <a:ext cx="32650" cy="53553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4301938" y="2737722"/>
              <a:ext cx="211787" cy="95438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4718522" y="3165089"/>
              <a:ext cx="67277" cy="54986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4567785" y="3016610"/>
              <a:ext cx="54822" cy="9138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4595934" y="3205063"/>
              <a:ext cx="26673" cy="13340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2" name="Google Shape;592;p52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593" name="Google Shape;593;p52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52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52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52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7" name="Google Shape;597;p52"/>
            <p:cNvSpPr/>
            <p:nvPr/>
          </p:nvSpPr>
          <p:spPr>
            <a:xfrm>
              <a:off x="4437231" y="3100607"/>
              <a:ext cx="29912" cy="37370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4503746" y="3099174"/>
              <a:ext cx="65289" cy="42135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2"/>
            <p:cNvSpPr/>
            <p:nvPr/>
          </p:nvSpPr>
          <p:spPr>
            <a:xfrm>
              <a:off x="4442708" y="2983061"/>
              <a:ext cx="56823" cy="10494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2"/>
            <p:cNvSpPr/>
            <p:nvPr/>
          </p:nvSpPr>
          <p:spPr>
            <a:xfrm>
              <a:off x="4450186" y="3045644"/>
              <a:ext cx="36139" cy="29750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4429753" y="2990191"/>
              <a:ext cx="55822" cy="61650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4413309" y="3004475"/>
              <a:ext cx="58061" cy="103285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4375443" y="2948079"/>
              <a:ext cx="61050" cy="131125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4343054" y="2959975"/>
              <a:ext cx="35389" cy="43557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3793178" y="2712975"/>
              <a:ext cx="26423" cy="30945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3772256" y="2560208"/>
              <a:ext cx="138282" cy="153495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3810372" y="2589242"/>
              <a:ext cx="68528" cy="147786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3883127" y="2693471"/>
              <a:ext cx="27411" cy="23803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3870422" y="2710598"/>
              <a:ext cx="43605" cy="22620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3871910" y="2726065"/>
              <a:ext cx="33901" cy="23803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3888104" y="2727737"/>
              <a:ext cx="57573" cy="42601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3848488" y="2796972"/>
              <a:ext cx="39628" cy="24519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3851727" y="2789842"/>
              <a:ext cx="34151" cy="14284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2"/>
            <p:cNvSpPr/>
            <p:nvPr/>
          </p:nvSpPr>
          <p:spPr>
            <a:xfrm>
              <a:off x="3869672" y="2845760"/>
              <a:ext cx="12967" cy="23803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2"/>
            <p:cNvSpPr/>
            <p:nvPr/>
          </p:nvSpPr>
          <p:spPr>
            <a:xfrm>
              <a:off x="3863444" y="2836958"/>
              <a:ext cx="12467" cy="15000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3844761" y="2824346"/>
              <a:ext cx="25923" cy="21665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3830555" y="2811734"/>
              <a:ext cx="20195" cy="12146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2"/>
            <p:cNvSpPr/>
            <p:nvPr/>
          </p:nvSpPr>
          <p:spPr>
            <a:xfrm>
              <a:off x="3804645" y="2793401"/>
              <a:ext cx="47594" cy="21903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2"/>
            <p:cNvSpPr/>
            <p:nvPr/>
          </p:nvSpPr>
          <p:spPr>
            <a:xfrm>
              <a:off x="3831556" y="2741054"/>
              <a:ext cx="63038" cy="50699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3819089" y="2776036"/>
              <a:ext cx="50345" cy="20948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3779972" y="2741293"/>
              <a:ext cx="57323" cy="6544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2"/>
            <p:cNvSpPr/>
            <p:nvPr/>
          </p:nvSpPr>
          <p:spPr>
            <a:xfrm>
              <a:off x="3764778" y="2755577"/>
              <a:ext cx="24672" cy="21426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2"/>
            <p:cNvSpPr/>
            <p:nvPr/>
          </p:nvSpPr>
          <p:spPr>
            <a:xfrm>
              <a:off x="3762540" y="2773181"/>
              <a:ext cx="19445" cy="1595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3779484" y="2783894"/>
              <a:ext cx="4739" cy="6425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3681319" y="2737017"/>
              <a:ext cx="27661" cy="34982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" name="Google Shape;626;p52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627" name="Google Shape;627;p52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52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9" name="Google Shape;629;p52"/>
            <p:cNvSpPr/>
            <p:nvPr/>
          </p:nvSpPr>
          <p:spPr>
            <a:xfrm>
              <a:off x="4037841" y="3224817"/>
              <a:ext cx="52333" cy="93527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0" name="Google Shape;630;p52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631" name="Google Shape;631;p52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632" name="Google Shape;632;p52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3" name="Google Shape;633;p52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634" name="Google Shape;634;p52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52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6" name="Google Shape;636;p52"/>
            <p:cNvSpPr/>
            <p:nvPr/>
          </p:nvSpPr>
          <p:spPr>
            <a:xfrm>
              <a:off x="3608564" y="2619698"/>
              <a:ext cx="60550" cy="35232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4188328" y="2704412"/>
              <a:ext cx="421823" cy="300791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4442708" y="2990191"/>
              <a:ext cx="762" cy="967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4434742" y="2997094"/>
              <a:ext cx="1250" cy="120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4184339" y="2879787"/>
              <a:ext cx="2512" cy="728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4038591" y="2720356"/>
              <a:ext cx="260870" cy="1308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4105619" y="2816249"/>
              <a:ext cx="110383" cy="65688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4085936" y="2839096"/>
              <a:ext cx="98666" cy="59262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4" name="Google Shape;644;p52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645" name="Google Shape;645;p52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52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52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52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9" name="Google Shape;649;p52"/>
            <p:cNvSpPr/>
            <p:nvPr/>
          </p:nvSpPr>
          <p:spPr>
            <a:xfrm>
              <a:off x="4210500" y="2911903"/>
              <a:ext cx="193104" cy="180152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4286244" y="2933329"/>
              <a:ext cx="56823" cy="29034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4155440" y="2884541"/>
              <a:ext cx="95439" cy="100431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4148462" y="2870746"/>
              <a:ext cx="91200" cy="72579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3884115" y="2761763"/>
              <a:ext cx="113133" cy="67348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2"/>
            <p:cNvSpPr/>
            <p:nvPr/>
          </p:nvSpPr>
          <p:spPr>
            <a:xfrm>
              <a:off x="3912027" y="2795073"/>
              <a:ext cx="23684" cy="25236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3874161" y="2799361"/>
              <a:ext cx="60800" cy="3713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3889355" y="2831954"/>
              <a:ext cx="39878" cy="24041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7" name="Google Shape;657;p52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658" name="Google Shape;658;p52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52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52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52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2" name="Google Shape;662;p52"/>
            <p:cNvSpPr/>
            <p:nvPr/>
          </p:nvSpPr>
          <p:spPr>
            <a:xfrm>
              <a:off x="3799155" y="2842190"/>
              <a:ext cx="6990" cy="13340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3688535" y="2836242"/>
              <a:ext cx="76506" cy="61161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4036603" y="2865264"/>
              <a:ext cx="11967" cy="9064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4033614" y="2866458"/>
              <a:ext cx="140532" cy="108039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4026636" y="2853369"/>
              <a:ext cx="24672" cy="20004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3915766" y="2848615"/>
              <a:ext cx="124088" cy="48788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3914265" y="2848854"/>
              <a:ext cx="18945" cy="1595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4004703" y="2885735"/>
              <a:ext cx="66539" cy="61161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4059025" y="2939277"/>
              <a:ext cx="11967" cy="11668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3959359" y="2899768"/>
              <a:ext cx="15468" cy="8347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3982281" y="2887395"/>
              <a:ext cx="42867" cy="36426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3973565" y="2916668"/>
              <a:ext cx="10479" cy="29045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3982781" y="2916668"/>
              <a:ext cx="2751" cy="5959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3979792" y="2923093"/>
              <a:ext cx="3751" cy="8336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2"/>
            <p:cNvSpPr/>
            <p:nvPr/>
          </p:nvSpPr>
          <p:spPr>
            <a:xfrm>
              <a:off x="3979792" y="2907627"/>
              <a:ext cx="8978" cy="10713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3980292" y="2915952"/>
              <a:ext cx="27661" cy="32616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3979792" y="2924515"/>
              <a:ext cx="142521" cy="114714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4089663" y="2967116"/>
              <a:ext cx="5251" cy="10952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4095152" y="2967833"/>
              <a:ext cx="32900" cy="24758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2"/>
            <p:cNvSpPr/>
            <p:nvPr/>
          </p:nvSpPr>
          <p:spPr>
            <a:xfrm>
              <a:off x="4101380" y="2973303"/>
              <a:ext cx="51583" cy="60684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2"/>
            <p:cNvSpPr/>
            <p:nvPr/>
          </p:nvSpPr>
          <p:spPr>
            <a:xfrm>
              <a:off x="4124802" y="2964728"/>
              <a:ext cx="2751" cy="597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4037591" y="3015893"/>
              <a:ext cx="73267" cy="45456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3911526" y="2929280"/>
              <a:ext cx="85972" cy="6902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3896332" y="2997572"/>
              <a:ext cx="113621" cy="124461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2"/>
            <p:cNvSpPr/>
            <p:nvPr/>
          </p:nvSpPr>
          <p:spPr>
            <a:xfrm>
              <a:off x="3973815" y="3045871"/>
              <a:ext cx="104655" cy="75923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2"/>
            <p:cNvSpPr/>
            <p:nvPr/>
          </p:nvSpPr>
          <p:spPr>
            <a:xfrm>
              <a:off x="3996236" y="3024695"/>
              <a:ext cx="46106" cy="39042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2"/>
            <p:cNvSpPr/>
            <p:nvPr/>
          </p:nvSpPr>
          <p:spPr>
            <a:xfrm>
              <a:off x="4033614" y="3061110"/>
              <a:ext cx="10467" cy="11907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2"/>
            <p:cNvSpPr/>
            <p:nvPr/>
          </p:nvSpPr>
          <p:spPr>
            <a:xfrm>
              <a:off x="4029125" y="3065864"/>
              <a:ext cx="70516" cy="89240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2"/>
            <p:cNvSpPr/>
            <p:nvPr/>
          </p:nvSpPr>
          <p:spPr>
            <a:xfrm>
              <a:off x="3978054" y="3108693"/>
              <a:ext cx="57811" cy="66882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691" name="Google Shape;691;p52"/>
            <p:cNvSpPr/>
            <p:nvPr/>
          </p:nvSpPr>
          <p:spPr>
            <a:xfrm>
              <a:off x="3963598" y="3151999"/>
              <a:ext cx="5239" cy="1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2"/>
            <p:cNvSpPr/>
            <p:nvPr/>
          </p:nvSpPr>
          <p:spPr>
            <a:xfrm>
              <a:off x="3949392" y="3117029"/>
              <a:ext cx="39878" cy="37609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2"/>
            <p:cNvSpPr/>
            <p:nvPr/>
          </p:nvSpPr>
          <p:spPr>
            <a:xfrm>
              <a:off x="3845999" y="3071334"/>
              <a:ext cx="89711" cy="5784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2"/>
            <p:cNvSpPr/>
            <p:nvPr/>
          </p:nvSpPr>
          <p:spPr>
            <a:xfrm>
              <a:off x="3809372" y="2919523"/>
              <a:ext cx="106405" cy="94483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2"/>
            <p:cNvSpPr/>
            <p:nvPr/>
          </p:nvSpPr>
          <p:spPr>
            <a:xfrm>
              <a:off x="3795917" y="2888589"/>
              <a:ext cx="27173" cy="50699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2"/>
            <p:cNvSpPr/>
            <p:nvPr/>
          </p:nvSpPr>
          <p:spPr>
            <a:xfrm>
              <a:off x="3689035" y="2890250"/>
              <a:ext cx="138044" cy="127554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3661636" y="2898825"/>
              <a:ext cx="79733" cy="60206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2"/>
            <p:cNvSpPr/>
            <p:nvPr/>
          </p:nvSpPr>
          <p:spPr>
            <a:xfrm>
              <a:off x="3632974" y="2958780"/>
              <a:ext cx="56573" cy="43318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2"/>
            <p:cNvSpPr/>
            <p:nvPr/>
          </p:nvSpPr>
          <p:spPr>
            <a:xfrm>
              <a:off x="3632736" y="2960691"/>
              <a:ext cx="81233" cy="85430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2"/>
            <p:cNvSpPr/>
            <p:nvPr/>
          </p:nvSpPr>
          <p:spPr>
            <a:xfrm>
              <a:off x="3665125" y="2976874"/>
              <a:ext cx="112121" cy="99236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2"/>
            <p:cNvSpPr/>
            <p:nvPr/>
          </p:nvSpPr>
          <p:spPr>
            <a:xfrm>
              <a:off x="3712457" y="3043733"/>
              <a:ext cx="51833" cy="3594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3628997" y="3033259"/>
              <a:ext cx="44355" cy="30956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3633975" y="3059916"/>
              <a:ext cx="21195" cy="12146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4" name="Google Shape;704;p52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705" name="Google Shape;705;p52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52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7" name="Google Shape;707;p52"/>
            <p:cNvSpPr/>
            <p:nvPr/>
          </p:nvSpPr>
          <p:spPr>
            <a:xfrm>
              <a:off x="3657897" y="3077759"/>
              <a:ext cx="19195" cy="21903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>
              <a:off x="3670352" y="3087756"/>
              <a:ext cx="27911" cy="28568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2"/>
            <p:cNvSpPr/>
            <p:nvPr/>
          </p:nvSpPr>
          <p:spPr>
            <a:xfrm>
              <a:off x="3689785" y="3073722"/>
              <a:ext cx="42617" cy="42840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2"/>
            <p:cNvSpPr/>
            <p:nvPr/>
          </p:nvSpPr>
          <p:spPr>
            <a:xfrm>
              <a:off x="3726412" y="3070151"/>
              <a:ext cx="29161" cy="43557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3746846" y="3070151"/>
              <a:ext cx="13956" cy="35459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3754312" y="3061110"/>
              <a:ext cx="21445" cy="42840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3838283" y="2987337"/>
              <a:ext cx="71755" cy="108994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3829555" y="3057778"/>
              <a:ext cx="2251" cy="119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3749584" y="2988770"/>
              <a:ext cx="104905" cy="7782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716" name="Google Shape;716;p52"/>
            <p:cNvSpPr/>
            <p:nvPr/>
          </p:nvSpPr>
          <p:spPr>
            <a:xfrm>
              <a:off x="3767267" y="3053013"/>
              <a:ext cx="78744" cy="64493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>
              <a:off x="3805645" y="3058722"/>
              <a:ext cx="52322" cy="74968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3805883" y="3130585"/>
              <a:ext cx="39378" cy="4070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3809622" y="3131301"/>
              <a:ext cx="13967" cy="8575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3822327" y="3120122"/>
              <a:ext cx="52834" cy="59023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3828067" y="3174369"/>
              <a:ext cx="7478" cy="9769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3947654" y="3151533"/>
              <a:ext cx="76994" cy="74956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3945415" y="3152954"/>
              <a:ext cx="13956" cy="10963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3945415" y="3159380"/>
              <a:ext cx="13706" cy="1595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3829055" y="3110126"/>
              <a:ext cx="131316" cy="124222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3970326" y="3207451"/>
              <a:ext cx="21934" cy="52837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3895082" y="3199593"/>
              <a:ext cx="81233" cy="66165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3824328" y="3184365"/>
              <a:ext cx="86210" cy="813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2"/>
            <p:cNvSpPr/>
            <p:nvPr/>
          </p:nvSpPr>
          <p:spPr>
            <a:xfrm>
              <a:off x="3916754" y="3249086"/>
              <a:ext cx="53834" cy="46889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2"/>
            <p:cNvSpPr/>
            <p:nvPr/>
          </p:nvSpPr>
          <p:spPr>
            <a:xfrm>
              <a:off x="3879638" y="3263609"/>
              <a:ext cx="64539" cy="61639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2"/>
            <p:cNvSpPr/>
            <p:nvPr/>
          </p:nvSpPr>
          <p:spPr>
            <a:xfrm>
              <a:off x="3824578" y="3257889"/>
              <a:ext cx="92188" cy="82826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732" name="Google Shape;732;p52"/>
            <p:cNvSpPr/>
            <p:nvPr/>
          </p:nvSpPr>
          <p:spPr>
            <a:xfrm>
              <a:off x="3953131" y="3215060"/>
              <a:ext cx="71767" cy="110427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2"/>
            <p:cNvSpPr/>
            <p:nvPr/>
          </p:nvSpPr>
          <p:spPr>
            <a:xfrm>
              <a:off x="3951893" y="3317378"/>
              <a:ext cx="9978" cy="10724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3925232" y="3338554"/>
              <a:ext cx="15956" cy="14295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4226694" y="2879548"/>
              <a:ext cx="50095" cy="3950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4014919" y="2846238"/>
              <a:ext cx="33651" cy="9053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4036853" y="2853608"/>
              <a:ext cx="1250" cy="120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4346543" y="2948318"/>
              <a:ext cx="21183" cy="11907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2"/>
            <p:cNvSpPr/>
            <p:nvPr/>
          </p:nvSpPr>
          <p:spPr>
            <a:xfrm>
              <a:off x="3878888" y="2847660"/>
              <a:ext cx="16706" cy="13579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3865182" y="2817204"/>
              <a:ext cx="27923" cy="34993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52"/>
          <p:cNvSpPr txBox="1"/>
          <p:nvPr/>
        </p:nvSpPr>
        <p:spPr>
          <a:xfrm>
            <a:off x="104175" y="32525"/>
            <a:ext cx="379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hope 🙏🏽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Interconnectedness of our world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Sign 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language speakers across the world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Bridging disparities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3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748" name="Google Shape;748;p53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749" name="Google Shape;749;p53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0" name="Google Shape;750;p53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751" name="Google Shape;751;p53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3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53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4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  <p:sp>
        <p:nvSpPr>
          <p:cNvPr id="762" name="Google Shape;762;p54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Does anyone have any questions?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763" name="Google Shape;763;p54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54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accent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1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7" name="Google Shape;177;p31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</a:rPr>
              <a:t>B</a:t>
            </a:r>
            <a:r>
              <a:rPr lang="en" sz="1200">
                <a:solidFill>
                  <a:schemeClr val="hlink"/>
                </a:solidFill>
              </a:rPr>
              <a:t>ackground information &amp; relevance</a:t>
            </a:r>
            <a:endParaRPr sz="12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0" name="Google Shape;180;p3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81" name="Google Shape;181;p31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2"/>
          <p:cNvGrpSpPr/>
          <p:nvPr/>
        </p:nvGrpSpPr>
        <p:grpSpPr>
          <a:xfrm>
            <a:off x="3110698" y="1606925"/>
            <a:ext cx="6033300" cy="463800"/>
            <a:chOff x="3110698" y="1606925"/>
            <a:chExt cx="6033300" cy="463800"/>
          </a:xfrm>
        </p:grpSpPr>
        <p:cxnSp>
          <p:nvCxnSpPr>
            <p:cNvPr id="191" name="Google Shape;191;p32"/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2" name="Google Shape;192;p32"/>
            <p:cNvSpPr/>
            <p:nvPr/>
          </p:nvSpPr>
          <p:spPr>
            <a:xfrm>
              <a:off x="3317622" y="1606925"/>
              <a:ext cx="20304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32"/>
          <p:cNvGrpSpPr/>
          <p:nvPr/>
        </p:nvGrpSpPr>
        <p:grpSpPr>
          <a:xfrm>
            <a:off x="4280098" y="2633500"/>
            <a:ext cx="4863900" cy="463800"/>
            <a:chOff x="4280098" y="2633500"/>
            <a:chExt cx="4863900" cy="463800"/>
          </a:xfrm>
        </p:grpSpPr>
        <p:cxnSp>
          <p:nvCxnSpPr>
            <p:cNvPr id="194" name="Google Shape;194;p32"/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5" name="Google Shape;195;p32"/>
            <p:cNvSpPr/>
            <p:nvPr/>
          </p:nvSpPr>
          <p:spPr>
            <a:xfrm>
              <a:off x="4491465" y="2633500"/>
              <a:ext cx="20304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32"/>
          <p:cNvGrpSpPr/>
          <p:nvPr/>
        </p:nvGrpSpPr>
        <p:grpSpPr>
          <a:xfrm>
            <a:off x="5375998" y="3658967"/>
            <a:ext cx="3768000" cy="463800"/>
            <a:chOff x="5375998" y="3658967"/>
            <a:chExt cx="3768000" cy="463800"/>
          </a:xfrm>
        </p:grpSpPr>
        <p:cxnSp>
          <p:nvCxnSpPr>
            <p:cNvPr id="197" name="Google Shape;197;p32"/>
            <p:cNvCxnSpPr/>
            <p:nvPr/>
          </p:nvCxnSpPr>
          <p:spPr>
            <a:xfrm rot="10800000">
              <a:off x="5375998" y="3890867"/>
              <a:ext cx="37680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8" name="Google Shape;198;p32"/>
            <p:cNvSpPr/>
            <p:nvPr/>
          </p:nvSpPr>
          <p:spPr>
            <a:xfrm>
              <a:off x="5580342" y="3658967"/>
              <a:ext cx="2030400" cy="463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numbers.</a:t>
            </a:r>
            <a:endParaRPr/>
          </a:p>
        </p:txBody>
      </p:sp>
      <p:sp>
        <p:nvSpPr>
          <p:cNvPr id="200" name="Google Shape;200;p32"/>
          <p:cNvSpPr txBox="1"/>
          <p:nvPr>
            <p:ph idx="2" type="title"/>
          </p:nvPr>
        </p:nvSpPr>
        <p:spPr>
          <a:xfrm>
            <a:off x="136225" y="1475125"/>
            <a:ext cx="27456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mil</a:t>
            </a:r>
            <a:endParaRPr/>
          </a:p>
        </p:txBody>
      </p:sp>
      <p:sp>
        <p:nvSpPr>
          <p:cNvPr id="201" name="Google Shape;201;p32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Hearing loss in the USA</a:t>
            </a:r>
            <a:endParaRPr/>
          </a:p>
        </p:txBody>
      </p:sp>
      <p:sp>
        <p:nvSpPr>
          <p:cNvPr id="202" name="Google Shape;202;p32"/>
          <p:cNvSpPr txBox="1"/>
          <p:nvPr>
            <p:ph idx="3" type="title"/>
          </p:nvPr>
        </p:nvSpPr>
        <p:spPr>
          <a:xfrm>
            <a:off x="1833725" y="2475350"/>
            <a:ext cx="22284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mil</a:t>
            </a:r>
            <a:endParaRPr/>
          </a:p>
        </p:txBody>
      </p:sp>
      <p:sp>
        <p:nvSpPr>
          <p:cNvPr id="203" name="Google Shape;203;p32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Classified as deaf</a:t>
            </a:r>
            <a:endParaRPr/>
          </a:p>
        </p:txBody>
      </p:sp>
      <p:sp>
        <p:nvSpPr>
          <p:cNvPr id="204" name="Google Shape;204;p32"/>
          <p:cNvSpPr txBox="1"/>
          <p:nvPr>
            <p:ph idx="5" type="title"/>
          </p:nvPr>
        </p:nvSpPr>
        <p:spPr>
          <a:xfrm>
            <a:off x="3018750" y="3513625"/>
            <a:ext cx="2129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500k</a:t>
            </a:r>
            <a:endParaRPr/>
          </a:p>
        </p:txBody>
      </p:sp>
      <p:sp>
        <p:nvSpPr>
          <p:cNvPr id="205" name="Google Shape;205;p32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ASL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 txBox="1"/>
          <p:nvPr/>
        </p:nvSpPr>
        <p:spPr>
          <a:xfrm>
            <a:off x="1710015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technology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1648825" y="3871750"/>
            <a:ext cx="14307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Integrating ASL into technology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   Text to speech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 txBox="1"/>
          <p:nvPr/>
        </p:nvSpPr>
        <p:spPr>
          <a:xfrm>
            <a:off x="6087111" y="358252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reliability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6087098" y="3767650"/>
            <a:ext cx="1351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Having ASL relevant in all 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environments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of thee individual 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17" name="Google Shape;217;p33"/>
          <p:cNvCxnSpPr/>
          <p:nvPr/>
        </p:nvCxnSpPr>
        <p:spPr>
          <a:xfrm flipH="1" rot="-5400000">
            <a:off x="4396930" y="2314525"/>
            <a:ext cx="360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3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33"/>
          <p:cNvCxnSpPr/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33"/>
          <p:cNvCxnSpPr/>
          <p:nvPr/>
        </p:nvCxnSpPr>
        <p:spPr>
          <a:xfrm>
            <a:off x="6211750" y="3040275"/>
            <a:ext cx="577800" cy="560100"/>
          </a:xfrm>
          <a:prstGeom prst="bentConnector3">
            <a:avLst>
              <a:gd fmla="val 9974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3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ASL</a:t>
            </a:r>
            <a:endParaRPr b="1">
              <a:solidFill>
                <a:srgbClr val="434343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3188396" y="2812313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American Sign Language</a:t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accessibility</a:t>
            </a:r>
            <a:endParaRPr b="1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4009300" y="1309300"/>
            <a:ext cx="11619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</a:t>
            </a:r>
            <a:r>
              <a:rPr lang="en" sz="12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 learning ASL due to varying environments</a:t>
            </a:r>
            <a:endParaRPr sz="12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“Signs are to eyes what </a:t>
            </a:r>
            <a:r>
              <a:rPr lang="en"/>
              <a:t>words are to ears” </a:t>
            </a:r>
            <a:endParaRPr/>
          </a:p>
        </p:txBody>
      </p:sp>
      <p:sp>
        <p:nvSpPr>
          <p:cNvPr id="231" name="Google Shape;231;p34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Sign Language</a:t>
            </a:r>
            <a:endParaRPr/>
          </a:p>
        </p:txBody>
      </p:sp>
      <p:cxnSp>
        <p:nvCxnSpPr>
          <p:cNvPr id="232" name="Google Shape;232;p3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650" y="2814950"/>
            <a:ext cx="1264724" cy="14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</a:t>
            </a:r>
            <a:endParaRPr/>
          </a:p>
        </p:txBody>
      </p:sp>
      <p:sp>
        <p:nvSpPr>
          <p:cNvPr id="240" name="Google Shape;240;p35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process &amp; modeling</a:t>
            </a:r>
            <a:endParaRPr/>
          </a:p>
        </p:txBody>
      </p:sp>
      <p:sp>
        <p:nvSpPr>
          <p:cNvPr id="241" name="Google Shape;241;p35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42" name="Google Shape;242;p35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3" name="Google Shape;243;p35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44" name="Google Shape;244;p35"/>
            <p:cNvSpPr/>
            <p:nvPr/>
          </p:nvSpPr>
          <p:spPr>
            <a:xfrm>
              <a:off x="7847475" y="2698600"/>
              <a:ext cx="355625" cy="339825"/>
            </a:xfrm>
            <a:custGeom>
              <a:rect b="b" l="l" r="r" t="t"/>
              <a:pathLst>
                <a:path extrusionOk="0" h="13593" w="14225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7703675" y="26592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7910650" y="2776925"/>
              <a:ext cx="116375" cy="87175"/>
            </a:xfrm>
            <a:custGeom>
              <a:rect b="b" l="l" r="r" t="t"/>
              <a:pathLst>
                <a:path extrusionOk="0" h="3487" w="4655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7703675" y="2776925"/>
              <a:ext cx="132925" cy="87175"/>
            </a:xfrm>
            <a:custGeom>
              <a:rect b="b" l="l" r="r" t="t"/>
              <a:pathLst>
                <a:path extrusionOk="0" h="3487" w="5317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7703675" y="2541175"/>
              <a:ext cx="323350" cy="87175"/>
            </a:xfrm>
            <a:custGeom>
              <a:rect b="b" l="l" r="r" t="t"/>
              <a:pathLst>
                <a:path extrusionOk="0" h="3487" w="12934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35">
            <a:hlinkClick action="ppaction://hlinksldjump" r:id="rId3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255" name="Google Shape;255;p36"/>
          <p:cNvSpPr txBox="1"/>
          <p:nvPr>
            <p:ph idx="1" type="subTitle"/>
          </p:nvPr>
        </p:nvSpPr>
        <p:spPr>
          <a:xfrm>
            <a:off x="1441375" y="3058425"/>
            <a:ext cx="28980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A-Z,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		             </a:t>
            </a:r>
            <a:r>
              <a:rPr i="1" lang="en"/>
              <a:t>o</a:t>
            </a:r>
            <a:r>
              <a:rPr i="1" lang="en"/>
              <a:t>mitting letters j, z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			</a:t>
            </a:r>
            <a:endParaRPr i="1"/>
          </a:p>
        </p:txBody>
      </p:sp>
      <p:sp>
        <p:nvSpPr>
          <p:cNvPr id="256" name="Google Shape;256;p36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Labels, 0-24</a:t>
            </a:r>
            <a:endParaRPr/>
          </a:p>
        </p:txBody>
      </p:sp>
      <p:cxnSp>
        <p:nvCxnSpPr>
          <p:cNvPr id="257" name="Google Shape;257;p36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100" y="1181175"/>
            <a:ext cx="4443500" cy="3296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6"/>
          <p:cNvCxnSpPr/>
          <p:nvPr/>
        </p:nvCxnSpPr>
        <p:spPr>
          <a:xfrm flipH="1" rot="10800000">
            <a:off x="7983100" y="1065350"/>
            <a:ext cx="632700" cy="744600"/>
          </a:xfrm>
          <a:prstGeom prst="straightConnector1">
            <a:avLst/>
          </a:prstGeom>
          <a:noFill/>
          <a:ln cap="flat" cmpd="sng" w="9525">
            <a:solidFill>
              <a:srgbClr val="FF6B6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6"/>
          <p:cNvSpPr txBox="1"/>
          <p:nvPr/>
        </p:nvSpPr>
        <p:spPr>
          <a:xfrm>
            <a:off x="8159250" y="665150"/>
            <a:ext cx="11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6B6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 #pixel784</a:t>
            </a:r>
            <a:endParaRPr b="1">
              <a:solidFill>
                <a:srgbClr val="FF6B6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61" name="Google Shape;261;p36"/>
          <p:cNvCxnSpPr/>
          <p:nvPr/>
        </p:nvCxnSpPr>
        <p:spPr>
          <a:xfrm flipH="1">
            <a:off x="6589750" y="665150"/>
            <a:ext cx="14100" cy="1229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6"/>
          <p:cNvSpPr txBox="1"/>
          <p:nvPr>
            <p:ph type="ctrTitle"/>
          </p:nvPr>
        </p:nvSpPr>
        <p:spPr>
          <a:xfrm>
            <a:off x="5484925" y="156050"/>
            <a:ext cx="23700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784 pixel </a:t>
            </a:r>
            <a:r>
              <a:rPr lang="en"/>
              <a:t>features</a:t>
            </a:r>
            <a:r>
              <a:rPr lang="en"/>
              <a:t> 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35" y="3975074"/>
            <a:ext cx="3151765" cy="6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Tested</a:t>
            </a:r>
            <a:endParaRPr/>
          </a:p>
        </p:txBody>
      </p:sp>
      <p:sp>
        <p:nvSpPr>
          <p:cNvPr id="269" name="Google Shape;269;p37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270" name="Google Shape;270;p37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71" name="Google Shape;271;p37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cxnSp>
        <p:nvCxnSpPr>
          <p:cNvPr id="272" name="Google Shape;272;p37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7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822" y="1615800"/>
            <a:ext cx="1459150" cy="11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875" y="3232225"/>
            <a:ext cx="1300250" cy="12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938" y="1615800"/>
            <a:ext cx="1569313" cy="12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